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"/>
  </p:notesMasterIdLst>
  <p:sldIdLst>
    <p:sldId id="3863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  <p:bold r:id="rId9"/>
      <p:italic r:id="rId10"/>
      <p:boldItalic r:id="rId11"/>
    </p:embeddedFont>
    <p:embeddedFont>
      <p:font typeface="Open Sans SemiBold" panose="020B0706030804020204" pitchFamily="34" charset="0"/>
      <p:regular r:id="rId12"/>
      <p:bold r:id="rId13"/>
      <p:italic r:id="rId14"/>
      <p:boldItalic r:id="rId15"/>
    </p:embeddedFont>
    <p:embeddedFont>
      <p:font typeface="Ubuntu" panose="020B0504030602030204" pitchFamily="34" charset="0"/>
      <p:regular r:id="rId16"/>
      <p:bold r:id="rId17"/>
      <p:italic r:id="rId18"/>
      <p:boldItalic r:id="rId19"/>
    </p:embeddedFont>
    <p:embeddedFont>
      <p:font typeface="Ubuntu Light" panose="020B03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ELb+STz4gJMEOJstYarAazs2x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003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8" autoAdjust="0"/>
    <p:restoredTop sz="86410"/>
  </p:normalViewPr>
  <p:slideViewPr>
    <p:cSldViewPr snapToGrid="0">
      <p:cViewPr varScale="1">
        <p:scale>
          <a:sx n="85" d="100"/>
          <a:sy n="85" d="100"/>
        </p:scale>
        <p:origin x="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4FD189DF-7A6E-9F44-B356-BCD834754A7A}"/>
              </a:ext>
            </a:extLst>
          </p:cNvPr>
          <p:cNvSpPr txBox="1"/>
          <p:nvPr userDrawn="1"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D714F2-AB70-354C-9A76-74FD1EDD8D25}" type="slidenum">
              <a:rPr lang="en-US" sz="800" b="0" i="0" smtClean="0">
                <a:solidFill>
                  <a:srgbClr val="231F2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800" b="0" i="0" dirty="0">
              <a:solidFill>
                <a:srgbClr val="231F2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689909A9-558F-004B-BF50-F2F1084F3A3B}"/>
              </a:ext>
            </a:extLst>
          </p:cNvPr>
          <p:cNvSpPr txBox="1">
            <a:spLocks/>
          </p:cNvSpPr>
          <p:nvPr userDrawn="1"/>
        </p:nvSpPr>
        <p:spPr>
          <a:xfrm>
            <a:off x="1873219" y="6497382"/>
            <a:ext cx="3164014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1B1B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Kensington. All rights reserved.</a:t>
            </a: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A9C5AEE1-3ECE-674B-A8CD-F5FE90D26B19}"/>
              </a:ext>
            </a:extLst>
          </p:cNvPr>
          <p:cNvCxnSpPr>
            <a:cxnSpLocks/>
          </p:cNvCxnSpPr>
          <p:nvPr userDrawn="1"/>
        </p:nvCxnSpPr>
        <p:spPr>
          <a:xfrm>
            <a:off x="352128" y="6355234"/>
            <a:ext cx="11512245" cy="0"/>
          </a:xfrm>
          <a:prstGeom prst="line">
            <a:avLst/>
          </a:prstGeom>
          <a:ln w="12700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B1A967E1-849E-458B-BD06-2E3A72B6B9B5}"/>
              </a:ext>
            </a:extLst>
          </p:cNvPr>
          <p:cNvCxnSpPr>
            <a:cxnSpLocks/>
          </p:cNvCxnSpPr>
          <p:nvPr userDrawn="1"/>
        </p:nvCxnSpPr>
        <p:spPr>
          <a:xfrm>
            <a:off x="1873219" y="6508506"/>
            <a:ext cx="0" cy="180000"/>
          </a:xfrm>
          <a:prstGeom prst="line">
            <a:avLst/>
          </a:prstGeom>
          <a:ln w="1270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458D6C7-1BB9-5733-EABF-0907A7D18168}"/>
              </a:ext>
            </a:extLst>
          </p:cNvPr>
          <p:cNvSpPr txBox="1">
            <a:spLocks/>
          </p:cNvSpPr>
          <p:nvPr userDrawn="1"/>
        </p:nvSpPr>
        <p:spPr>
          <a:xfrm>
            <a:off x="160151" y="51805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DB581C97-83F2-7B75-C87E-471175C7F86E}"/>
              </a:ext>
            </a:extLst>
          </p:cNvPr>
          <p:cNvSpPr/>
          <p:nvPr userDrawn="1"/>
        </p:nvSpPr>
        <p:spPr>
          <a:xfrm>
            <a:off x="0" y="391546"/>
            <a:ext cx="4487527" cy="624062"/>
          </a:xfrm>
          <a:custGeom>
            <a:avLst/>
            <a:gdLst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99889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83064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894" h="277978">
                <a:moveTo>
                  <a:pt x="0" y="0"/>
                </a:moveTo>
                <a:lnTo>
                  <a:pt x="1998894" y="0"/>
                </a:lnTo>
                <a:lnTo>
                  <a:pt x="1830644" y="277978"/>
                </a:lnTo>
                <a:lnTo>
                  <a:pt x="0" y="277978"/>
                </a:lnTo>
                <a:lnTo>
                  <a:pt x="0" y="0"/>
                </a:lnTo>
                <a:close/>
              </a:path>
            </a:pathLst>
          </a:custGeom>
          <a:solidFill>
            <a:srgbClr val="00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Open Sans Light" panose="020B0306030504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29824-FA6A-0799-6740-6D7280A47544}"/>
              </a:ext>
            </a:extLst>
          </p:cNvPr>
          <p:cNvSpPr txBox="1">
            <a:spLocks/>
          </p:cNvSpPr>
          <p:nvPr userDrawn="1"/>
        </p:nvSpPr>
        <p:spPr>
          <a:xfrm>
            <a:off x="232780" y="53430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FF0725-C02D-9654-53E0-FF3193CC1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92" y="6374045"/>
            <a:ext cx="1566417" cy="4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4FD189DF-7A6E-9F44-B356-BCD834754A7A}"/>
              </a:ext>
            </a:extLst>
          </p:cNvPr>
          <p:cNvSpPr txBox="1"/>
          <p:nvPr userDrawn="1"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D714F2-AB70-354C-9A76-74FD1EDD8D25}" type="slidenum">
              <a:rPr lang="en-US" sz="800" b="0" i="0" smtClean="0">
                <a:solidFill>
                  <a:srgbClr val="231F2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800" b="0" i="0" dirty="0">
              <a:solidFill>
                <a:srgbClr val="231F2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A9C5AEE1-3ECE-674B-A8CD-F5FE90D26B19}"/>
              </a:ext>
            </a:extLst>
          </p:cNvPr>
          <p:cNvCxnSpPr>
            <a:cxnSpLocks/>
          </p:cNvCxnSpPr>
          <p:nvPr userDrawn="1"/>
        </p:nvCxnSpPr>
        <p:spPr>
          <a:xfrm>
            <a:off x="352128" y="6355234"/>
            <a:ext cx="11512245" cy="0"/>
          </a:xfrm>
          <a:prstGeom prst="line">
            <a:avLst/>
          </a:prstGeom>
          <a:ln w="12700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B06BCC75-A4BD-9318-50B8-7CD5137B27B7}"/>
              </a:ext>
            </a:extLst>
          </p:cNvPr>
          <p:cNvSpPr txBox="1">
            <a:spLocks/>
          </p:cNvSpPr>
          <p:nvPr userDrawn="1"/>
        </p:nvSpPr>
        <p:spPr>
          <a:xfrm>
            <a:off x="1873219" y="6497382"/>
            <a:ext cx="3164014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1B1B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Kensington. All rights reserved.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F8BF2CB9-6200-991A-D21A-DEAFD9495599}"/>
              </a:ext>
            </a:extLst>
          </p:cNvPr>
          <p:cNvCxnSpPr>
            <a:cxnSpLocks/>
          </p:cNvCxnSpPr>
          <p:nvPr userDrawn="1"/>
        </p:nvCxnSpPr>
        <p:spPr>
          <a:xfrm>
            <a:off x="1873219" y="6508506"/>
            <a:ext cx="0" cy="180000"/>
          </a:xfrm>
          <a:prstGeom prst="line">
            <a:avLst/>
          </a:prstGeom>
          <a:ln w="1270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E070E76-9894-1B1A-7F65-410DBF90A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92" y="6374045"/>
            <a:ext cx="1566417" cy="4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4FD189DF-7A6E-9F44-B356-BCD834754A7A}"/>
              </a:ext>
            </a:extLst>
          </p:cNvPr>
          <p:cNvSpPr txBox="1"/>
          <p:nvPr userDrawn="1"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D714F2-AB70-354C-9A76-74FD1EDD8D25}" type="slidenum">
              <a:rPr lang="en-US" sz="800" b="0" i="0" smtClean="0">
                <a:solidFill>
                  <a:srgbClr val="231F2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800" b="0" i="0" dirty="0">
              <a:solidFill>
                <a:srgbClr val="231F2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A9C5AEE1-3ECE-674B-A8CD-F5FE90D26B19}"/>
              </a:ext>
            </a:extLst>
          </p:cNvPr>
          <p:cNvCxnSpPr>
            <a:cxnSpLocks/>
          </p:cNvCxnSpPr>
          <p:nvPr userDrawn="1"/>
        </p:nvCxnSpPr>
        <p:spPr>
          <a:xfrm>
            <a:off x="352128" y="6355234"/>
            <a:ext cx="11512245" cy="0"/>
          </a:xfrm>
          <a:prstGeom prst="line">
            <a:avLst/>
          </a:prstGeom>
          <a:ln w="12700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458D6C7-1BB9-5733-EABF-0907A7D18168}"/>
              </a:ext>
            </a:extLst>
          </p:cNvPr>
          <p:cNvSpPr txBox="1">
            <a:spLocks/>
          </p:cNvSpPr>
          <p:nvPr userDrawn="1"/>
        </p:nvSpPr>
        <p:spPr>
          <a:xfrm>
            <a:off x="160151" y="51805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5E964B76-B128-E8C8-4280-1CD0A8E748AE}"/>
              </a:ext>
            </a:extLst>
          </p:cNvPr>
          <p:cNvSpPr txBox="1">
            <a:spLocks/>
          </p:cNvSpPr>
          <p:nvPr userDrawn="1"/>
        </p:nvSpPr>
        <p:spPr>
          <a:xfrm>
            <a:off x="1873219" y="6497382"/>
            <a:ext cx="3164014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1B1B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Kensington. All rights reserved.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1EB0B943-776A-28D7-BE6E-5A1270E20732}"/>
              </a:ext>
            </a:extLst>
          </p:cNvPr>
          <p:cNvCxnSpPr>
            <a:cxnSpLocks/>
          </p:cNvCxnSpPr>
          <p:nvPr userDrawn="1"/>
        </p:nvCxnSpPr>
        <p:spPr>
          <a:xfrm>
            <a:off x="1873219" y="6508506"/>
            <a:ext cx="0" cy="180000"/>
          </a:xfrm>
          <a:prstGeom prst="line">
            <a:avLst/>
          </a:prstGeom>
          <a:ln w="1270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11B6AB6-EA12-5BF4-A9CA-0925FEE19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92" y="6374045"/>
            <a:ext cx="1566417" cy="4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4FD189DF-7A6E-9F44-B356-BCD834754A7A}"/>
              </a:ext>
            </a:extLst>
          </p:cNvPr>
          <p:cNvSpPr txBox="1"/>
          <p:nvPr userDrawn="1"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D714F2-AB70-354C-9A76-74FD1EDD8D25}" type="slidenum">
              <a:rPr lang="en-US" sz="800" b="0" i="0" smtClean="0">
                <a:solidFill>
                  <a:srgbClr val="231F2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800" b="0" i="0" dirty="0">
              <a:solidFill>
                <a:srgbClr val="231F2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A9C5AEE1-3ECE-674B-A8CD-F5FE90D26B19}"/>
              </a:ext>
            </a:extLst>
          </p:cNvPr>
          <p:cNvCxnSpPr>
            <a:cxnSpLocks/>
          </p:cNvCxnSpPr>
          <p:nvPr userDrawn="1"/>
        </p:nvCxnSpPr>
        <p:spPr>
          <a:xfrm>
            <a:off x="352128" y="6355234"/>
            <a:ext cx="11512245" cy="0"/>
          </a:xfrm>
          <a:prstGeom prst="line">
            <a:avLst/>
          </a:prstGeom>
          <a:ln w="12700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458D6C7-1BB9-5733-EABF-0907A7D18168}"/>
              </a:ext>
            </a:extLst>
          </p:cNvPr>
          <p:cNvSpPr txBox="1">
            <a:spLocks/>
          </p:cNvSpPr>
          <p:nvPr userDrawn="1"/>
        </p:nvSpPr>
        <p:spPr>
          <a:xfrm>
            <a:off x="160151" y="51805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DB581C97-83F2-7B75-C87E-471175C7F86E}"/>
              </a:ext>
            </a:extLst>
          </p:cNvPr>
          <p:cNvSpPr/>
          <p:nvPr userDrawn="1"/>
        </p:nvSpPr>
        <p:spPr>
          <a:xfrm>
            <a:off x="0" y="391546"/>
            <a:ext cx="4487527" cy="624062"/>
          </a:xfrm>
          <a:custGeom>
            <a:avLst/>
            <a:gdLst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99889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83064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894" h="277978">
                <a:moveTo>
                  <a:pt x="0" y="0"/>
                </a:moveTo>
                <a:lnTo>
                  <a:pt x="1998894" y="0"/>
                </a:lnTo>
                <a:lnTo>
                  <a:pt x="1830644" y="277978"/>
                </a:lnTo>
                <a:lnTo>
                  <a:pt x="0" y="277978"/>
                </a:lnTo>
                <a:lnTo>
                  <a:pt x="0" y="0"/>
                </a:lnTo>
                <a:close/>
              </a:path>
            </a:pathLst>
          </a:custGeom>
          <a:solidFill>
            <a:srgbClr val="00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Open Sans Light" panose="020B0306030504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29824-FA6A-0799-6740-6D7280A47544}"/>
              </a:ext>
            </a:extLst>
          </p:cNvPr>
          <p:cNvSpPr txBox="1">
            <a:spLocks/>
          </p:cNvSpPr>
          <p:nvPr userDrawn="1"/>
        </p:nvSpPr>
        <p:spPr>
          <a:xfrm>
            <a:off x="232780" y="53430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9AED2675-6170-EC6C-DC3E-FDD5B5678BD6}"/>
              </a:ext>
            </a:extLst>
          </p:cNvPr>
          <p:cNvSpPr txBox="1">
            <a:spLocks/>
          </p:cNvSpPr>
          <p:nvPr userDrawn="1"/>
        </p:nvSpPr>
        <p:spPr>
          <a:xfrm>
            <a:off x="1873219" y="6497382"/>
            <a:ext cx="3164014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1B1B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Kensington. All rights reserved.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FD8E09E5-00E4-927A-1DDB-6109AF20ECC2}"/>
              </a:ext>
            </a:extLst>
          </p:cNvPr>
          <p:cNvCxnSpPr>
            <a:cxnSpLocks/>
          </p:cNvCxnSpPr>
          <p:nvPr userDrawn="1"/>
        </p:nvCxnSpPr>
        <p:spPr>
          <a:xfrm>
            <a:off x="1873219" y="6508506"/>
            <a:ext cx="0" cy="180000"/>
          </a:xfrm>
          <a:prstGeom prst="line">
            <a:avLst/>
          </a:prstGeom>
          <a:ln w="1270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655CE-6D74-E822-1192-DBBC963C0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92" y="6374045"/>
            <a:ext cx="1566417" cy="4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4FD189DF-7A6E-9F44-B356-BCD834754A7A}"/>
              </a:ext>
            </a:extLst>
          </p:cNvPr>
          <p:cNvSpPr txBox="1"/>
          <p:nvPr userDrawn="1"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D714F2-AB70-354C-9A76-74FD1EDD8D25}" type="slidenum">
              <a:rPr lang="en-US" sz="800" b="0" i="0" smtClean="0">
                <a:solidFill>
                  <a:srgbClr val="231F2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800" b="0" i="0" dirty="0">
              <a:solidFill>
                <a:srgbClr val="231F2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A9C5AEE1-3ECE-674B-A8CD-F5FE90D26B19}"/>
              </a:ext>
            </a:extLst>
          </p:cNvPr>
          <p:cNvCxnSpPr>
            <a:cxnSpLocks/>
          </p:cNvCxnSpPr>
          <p:nvPr userDrawn="1"/>
        </p:nvCxnSpPr>
        <p:spPr>
          <a:xfrm>
            <a:off x="352128" y="6355234"/>
            <a:ext cx="11512245" cy="0"/>
          </a:xfrm>
          <a:prstGeom prst="line">
            <a:avLst/>
          </a:prstGeom>
          <a:ln w="12700"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458D6C7-1BB9-5733-EABF-0907A7D18168}"/>
              </a:ext>
            </a:extLst>
          </p:cNvPr>
          <p:cNvSpPr txBox="1">
            <a:spLocks/>
          </p:cNvSpPr>
          <p:nvPr userDrawn="1"/>
        </p:nvSpPr>
        <p:spPr>
          <a:xfrm>
            <a:off x="160151" y="51805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DB581C97-83F2-7B75-C87E-471175C7F86E}"/>
              </a:ext>
            </a:extLst>
          </p:cNvPr>
          <p:cNvSpPr/>
          <p:nvPr userDrawn="1"/>
        </p:nvSpPr>
        <p:spPr>
          <a:xfrm>
            <a:off x="0" y="391546"/>
            <a:ext cx="4487527" cy="624062"/>
          </a:xfrm>
          <a:custGeom>
            <a:avLst/>
            <a:gdLst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99889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  <a:gd name="connsiteX0" fmla="*/ 0 w 1998894"/>
              <a:gd name="connsiteY0" fmla="*/ 0 h 277978"/>
              <a:gd name="connsiteX1" fmla="*/ 1998894 w 1998894"/>
              <a:gd name="connsiteY1" fmla="*/ 0 h 277978"/>
              <a:gd name="connsiteX2" fmla="*/ 1830644 w 1998894"/>
              <a:gd name="connsiteY2" fmla="*/ 277978 h 277978"/>
              <a:gd name="connsiteX3" fmla="*/ 0 w 1998894"/>
              <a:gd name="connsiteY3" fmla="*/ 277978 h 277978"/>
              <a:gd name="connsiteX4" fmla="*/ 0 w 1998894"/>
              <a:gd name="connsiteY4" fmla="*/ 0 h 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894" h="277978">
                <a:moveTo>
                  <a:pt x="0" y="0"/>
                </a:moveTo>
                <a:lnTo>
                  <a:pt x="1998894" y="0"/>
                </a:lnTo>
                <a:lnTo>
                  <a:pt x="1830644" y="277978"/>
                </a:lnTo>
                <a:lnTo>
                  <a:pt x="0" y="277978"/>
                </a:lnTo>
                <a:lnTo>
                  <a:pt x="0" y="0"/>
                </a:lnTo>
                <a:close/>
              </a:path>
            </a:pathLst>
          </a:custGeom>
          <a:solidFill>
            <a:srgbClr val="00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Open Sans Light" panose="020B0306030504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29824-FA6A-0799-6740-6D7280A47544}"/>
              </a:ext>
            </a:extLst>
          </p:cNvPr>
          <p:cNvSpPr txBox="1">
            <a:spLocks/>
          </p:cNvSpPr>
          <p:nvPr userDrawn="1"/>
        </p:nvSpPr>
        <p:spPr>
          <a:xfrm>
            <a:off x="232780" y="534300"/>
            <a:ext cx="425474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i="0" kern="1200" spc="0" baseline="0" dirty="0">
                <a:solidFill>
                  <a:schemeClr val="bg1"/>
                </a:solidFill>
                <a:latin typeface="Ubuntu" panose="020B05040306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 spc="0" baseline="0">
                <a:solidFill>
                  <a:srgbClr val="1B1B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post-consumer recycled</a:t>
            </a: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3BA4DA76-091B-642E-5CCE-7697464CAA75}"/>
              </a:ext>
            </a:extLst>
          </p:cNvPr>
          <p:cNvSpPr txBox="1">
            <a:spLocks/>
          </p:cNvSpPr>
          <p:nvPr userDrawn="1"/>
        </p:nvSpPr>
        <p:spPr>
          <a:xfrm>
            <a:off x="1873219" y="6497382"/>
            <a:ext cx="3164014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dirty="0">
                <a:solidFill>
                  <a:srgbClr val="1B1B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Kensington. All rights reserved.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12ABDCC2-8BE0-D2B7-0376-DA1E606BA1D7}"/>
              </a:ext>
            </a:extLst>
          </p:cNvPr>
          <p:cNvCxnSpPr>
            <a:cxnSpLocks/>
          </p:cNvCxnSpPr>
          <p:nvPr userDrawn="1"/>
        </p:nvCxnSpPr>
        <p:spPr>
          <a:xfrm>
            <a:off x="1873219" y="6508506"/>
            <a:ext cx="0" cy="180000"/>
          </a:xfrm>
          <a:prstGeom prst="line">
            <a:avLst/>
          </a:prstGeom>
          <a:ln w="1270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08AC786-2836-1C2B-184E-EE9395CDD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92" y="6374045"/>
            <a:ext cx="1566417" cy="4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3DE348B-C2A3-0DA6-1DDB-4390BE45F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Headline – Main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E59377-67B5-2CFB-474D-BB6340D24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0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2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3" r:id="rId2"/>
    <p:sldLayoutId id="2147483672" r:id="rId3"/>
    <p:sldLayoutId id="2147483674" r:id="rId4"/>
    <p:sldLayoutId id="2147483675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01967E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buntu Light" panose="020B0304030602030204" pitchFamily="34" charset="0"/>
          <a:ea typeface="Open Sans Light" panose="020B0306030504020204" pitchFamily="34" charset="0"/>
          <a:cs typeface="Open Sans Light" panose="020B0306030504020204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1B1B1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fontAlgn="base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1B1B1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1B1B1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1B1B1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1B1B1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D964A-D5A9-2C1A-255E-EC0C625B5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948" y="1129620"/>
            <a:ext cx="105156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3D5B"/>
                </a:solidFill>
              </a:rPr>
              <a:t>Pro Fit</a:t>
            </a:r>
            <a:r>
              <a:rPr lang="en-US" sz="2800" baseline="30000" dirty="0">
                <a:solidFill>
                  <a:srgbClr val="003D5B"/>
                </a:solidFill>
              </a:rPr>
              <a:t>®</a:t>
            </a:r>
            <a:r>
              <a:rPr lang="en-US" sz="2800" dirty="0">
                <a:solidFill>
                  <a:srgbClr val="003D5B"/>
                </a:solidFill>
              </a:rPr>
              <a:t> Ergo KB675 EQ TKL Rechargeable Keyboard</a:t>
            </a:r>
            <a:endParaRPr lang="en-GB" sz="2800" dirty="0">
              <a:solidFill>
                <a:srgbClr val="003D5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1537A-D18E-4F7B-7D3D-A19FD9244B64}"/>
              </a:ext>
            </a:extLst>
          </p:cNvPr>
          <p:cNvSpPr txBox="1"/>
          <p:nvPr/>
        </p:nvSpPr>
        <p:spPr>
          <a:xfrm>
            <a:off x="568431" y="1815307"/>
            <a:ext cx="577707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US" altLang="zh-TW" sz="1000" b="1" dirty="0">
                <a:latin typeface="Open Sans"/>
                <a:ea typeface="Open Sans"/>
                <a:cs typeface="Open Sans"/>
                <a:sym typeface="Open Sans"/>
              </a:rPr>
              <a:t>Ergonomic Design</a:t>
            </a:r>
            <a:br>
              <a:rPr lang="en-GB" sz="10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dirty="0">
                <a:latin typeface="Open Sans"/>
                <a:ea typeface="Open Sans"/>
                <a:cs typeface="Open Sans"/>
                <a:sym typeface="Open Sans"/>
              </a:rPr>
              <a:t>The thoughtfully designed compact curved key layout, built-in wrist pad, and front keyboard legs support optimal hand and wrist positioning for all-day ergonomic comfort and productivity.</a:t>
            </a: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GB" sz="1000" b="1" dirty="0">
                <a:latin typeface="Open Sans"/>
                <a:ea typeface="Open Sans"/>
                <a:cs typeface="Open Sans"/>
                <a:sym typeface="Open Sans"/>
              </a:rPr>
              <a:t>Multiple Connection Options</a:t>
            </a:r>
            <a:br>
              <a:rPr lang="en-GB" sz="10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Supports up to three devices - two via Bluetooth</a:t>
            </a:r>
            <a:r>
              <a:rPr lang="en-US" altLang="zh-TW" sz="10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 connections, one via the 2.4GHz USB receiver with 128-bit AES government-grade encryption security.</a:t>
            </a:r>
            <a:endParaRPr lang="en-GB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GB" altLang="zh-TW" sz="1000" b="1" dirty="0">
                <a:latin typeface="Open Sans"/>
                <a:ea typeface="Open Sans"/>
                <a:cs typeface="Open Sans"/>
                <a:sym typeface="Open Sans"/>
              </a:rPr>
              <a:t>Swift Pair Technology</a:t>
            </a:r>
            <a:br>
              <a:rPr lang="en-GB" altLang="zh-TW" sz="10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Enhanced Bluetooth</a:t>
            </a:r>
            <a:r>
              <a:rPr lang="en-US" altLang="zh-TW" sz="10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 connection technology designed to reduce pairing hassles and simplify connections for Windows devices.</a:t>
            </a: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US" altLang="zh-TW" sz="1000" b="1" dirty="0">
                <a:latin typeface="Open Sans"/>
                <a:ea typeface="Open Sans"/>
                <a:cs typeface="Open Sans"/>
                <a:sym typeface="Open Sans"/>
              </a:rPr>
              <a:t>Productivity Enhancing Keys and Lights</a:t>
            </a:r>
            <a:br>
              <a:rPr lang="en-GB" altLang="zh-TW" sz="10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Video conferencing keys support efficient meeting transitions. Vibrant RGB indicators allow you to easily monitor your connection status, caps lock, and battery life.</a:t>
            </a:r>
            <a:endParaRPr lang="en-GB" altLang="zh-TW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GB" sz="1000" b="1" dirty="0">
                <a:latin typeface="Open Sans"/>
                <a:ea typeface="Open Sans"/>
                <a:cs typeface="Open Sans"/>
                <a:sym typeface="Open Sans"/>
              </a:rPr>
              <a:t>Long-Lasting Power</a:t>
            </a:r>
            <a:br>
              <a:rPr lang="en-GB" sz="1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The built-in 500mAh rechargeable battery includes a convenient USB-C</a:t>
            </a:r>
            <a:r>
              <a:rPr lang="en-US" altLang="zh-TW" sz="1000" baseline="30000" dirty="0"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 charging port and cable for uninterrupted productivity.</a:t>
            </a:r>
            <a:endParaRPr lang="en-GB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GB" altLang="zh-TW" sz="1000" b="1" dirty="0">
                <a:latin typeface="Open Sans"/>
                <a:ea typeface="Open Sans"/>
                <a:cs typeface="Open Sans"/>
                <a:sym typeface="Open Sans"/>
              </a:rPr>
              <a:t>Customizable Keys</a:t>
            </a:r>
            <a:br>
              <a:rPr lang="en-GB" altLang="zh-TW" sz="10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Customize your experience by programming keys, creating macros, adjusting key mappings, managing profiles, and more with the optional Kensington </a:t>
            </a:r>
            <a:r>
              <a:rPr lang="en-US" altLang="zh-TW" sz="1000" dirty="0" err="1">
                <a:latin typeface="Open Sans"/>
                <a:ea typeface="Open Sans"/>
                <a:cs typeface="Open Sans"/>
                <a:sym typeface="Open Sans"/>
              </a:rPr>
              <a:t>Konnect</a:t>
            </a: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™ software.</a:t>
            </a:r>
          </a:p>
          <a:p>
            <a:pPr marL="228600" indent="-228600">
              <a:spcBef>
                <a:spcPts val="600"/>
              </a:spcBef>
              <a:buClr>
                <a:schemeClr val="bg2"/>
              </a:buClr>
              <a:buSzPts val="1300"/>
              <a:buBlip>
                <a:blip r:embed="rId2"/>
              </a:buBlip>
            </a:pPr>
            <a:r>
              <a:rPr lang="en-GB" altLang="zh-TW" sz="1000" b="1" dirty="0">
                <a:latin typeface="Open Sans"/>
                <a:ea typeface="Open Sans"/>
                <a:cs typeface="Open Sans"/>
                <a:sym typeface="Open Sans"/>
              </a:rPr>
              <a:t>Sustainability Focused</a:t>
            </a:r>
            <a:br>
              <a:rPr lang="en-GB" altLang="zh-TW" sz="1000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altLang="zh-TW" sz="1000" dirty="0">
                <a:latin typeface="Open Sans"/>
                <a:ea typeface="Open Sans"/>
                <a:cs typeface="Open Sans"/>
                <a:sym typeface="Open Sans"/>
              </a:rPr>
              <a:t>Aimed at reducing our environmental impact, the outer casing and keycaps are composed of 65% post-consumer recycled content (PCR). </a:t>
            </a:r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300"/>
            </a:pPr>
            <a:endParaRPr lang="en-GB"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483C17-1DF7-ED4A-2C6E-F3E1EB1D8FC5}"/>
              </a:ext>
            </a:extLst>
          </p:cNvPr>
          <p:cNvGrpSpPr/>
          <p:nvPr/>
        </p:nvGrpSpPr>
        <p:grpSpPr>
          <a:xfrm>
            <a:off x="650038" y="5818406"/>
            <a:ext cx="1476469" cy="362414"/>
            <a:chOff x="5983250" y="5279559"/>
            <a:chExt cx="1476469" cy="36241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9CD246-BE8D-E141-64FF-1D1ECE3A1167}"/>
                </a:ext>
              </a:extLst>
            </p:cNvPr>
            <p:cNvSpPr/>
            <p:nvPr/>
          </p:nvSpPr>
          <p:spPr>
            <a:xfrm>
              <a:off x="5983250" y="5279559"/>
              <a:ext cx="1476469" cy="362414"/>
            </a:xfrm>
            <a:custGeom>
              <a:avLst/>
              <a:gdLst>
                <a:gd name="connsiteX0" fmla="*/ 0 w 1476469"/>
                <a:gd name="connsiteY0" fmla="*/ 0 h 362414"/>
                <a:gd name="connsiteX1" fmla="*/ 1476469 w 1476469"/>
                <a:gd name="connsiteY1" fmla="*/ 0 h 362414"/>
                <a:gd name="connsiteX2" fmla="*/ 1257113 w 1476469"/>
                <a:gd name="connsiteY2" fmla="*/ 362414 h 362414"/>
                <a:gd name="connsiteX3" fmla="*/ 0 w 1476469"/>
                <a:gd name="connsiteY3" fmla="*/ 362414 h 36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469" h="362414">
                  <a:moveTo>
                    <a:pt x="0" y="0"/>
                  </a:moveTo>
                  <a:lnTo>
                    <a:pt x="1476469" y="0"/>
                  </a:lnTo>
                  <a:lnTo>
                    <a:pt x="1257113" y="362414"/>
                  </a:lnTo>
                  <a:lnTo>
                    <a:pt x="0" y="362414"/>
                  </a:lnTo>
                  <a:close/>
                </a:path>
              </a:pathLst>
            </a:custGeom>
            <a:solidFill>
              <a:srgbClr val="009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b="0" i="0" dirty="0">
                <a:latin typeface="Open Sans Light" panose="020B0306030504020204" pitchFamily="34" charset="0"/>
              </a:endParaRPr>
            </a:p>
          </p:txBody>
        </p:sp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3378C6F3-311A-7485-AB79-3B9EDAE7CE77}"/>
                </a:ext>
              </a:extLst>
            </p:cNvPr>
            <p:cNvSpPr txBox="1">
              <a:spLocks/>
            </p:cNvSpPr>
            <p:nvPr/>
          </p:nvSpPr>
          <p:spPr>
            <a:xfrm>
              <a:off x="5984808" y="5306878"/>
              <a:ext cx="1164930" cy="307777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100" b="1" i="0" kern="1200" spc="0" baseline="0" dirty="0">
                  <a:solidFill>
                    <a:schemeClr val="bg1"/>
                  </a:solidFill>
                  <a:latin typeface="Ubuntu" panose="020B050403060203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 spc="0">
                  <a:solidFill>
                    <a:srgbClr val="1B1B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 spc="0" baseline="0">
                  <a:solidFill>
                    <a:srgbClr val="1B1B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 spc="0">
                  <a:solidFill>
                    <a:srgbClr val="1B1B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b="0" i="0" kern="1200" spc="0" baseline="0">
                  <a:solidFill>
                    <a:srgbClr val="1B1B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325" algn="ctr"/>
              <a:r>
                <a:rPr lang="de-DE" altLang="zh-TW" sz="1400" b="1" dirty="0">
                  <a:solidFill>
                    <a:srgbClr val="FFFFFF"/>
                  </a:solidFill>
                  <a:latin typeface="Ubuntu" panose="020B0504030602030204" pitchFamily="34" charset="0"/>
                </a:rPr>
                <a:t>K75491U</a:t>
              </a:r>
              <a:r>
                <a:rPr lang="en-US" altLang="zh-TW" sz="1400" b="1" dirty="0">
                  <a:solidFill>
                    <a:srgbClr val="FFFFFF"/>
                  </a:solidFill>
                  <a:latin typeface="Ubuntu" panose="020B0504030602030204" pitchFamily="34" charset="0"/>
                </a:rPr>
                <a:t>S</a:t>
              </a:r>
              <a:endParaRPr lang="de-DE" altLang="zh-TW" sz="1400" b="1" i="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3" name="Picture 2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49340482-5E5C-E773-84F6-B2D67522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750" y="372689"/>
            <a:ext cx="1343580" cy="1343580"/>
          </a:xfrm>
          <a:prstGeom prst="rect">
            <a:avLst/>
          </a:prstGeom>
        </p:spPr>
      </p:pic>
      <p:pic>
        <p:nvPicPr>
          <p:cNvPr id="2" name="圖片 1" descr="一張含有 文字, 字型, 標誌, 圓形 的圖片&#10;&#10;自動產生的描述">
            <a:extLst>
              <a:ext uri="{FF2B5EF4-FFF2-40B4-BE49-F238E27FC236}">
                <a16:creationId xmlns:a16="http://schemas.microsoft.com/office/drawing/2014/main" id="{D3455150-4440-849E-CA00-9017A94A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825" y="381067"/>
            <a:ext cx="1335307" cy="1335307"/>
          </a:xfrm>
          <a:prstGeom prst="rect">
            <a:avLst/>
          </a:prstGeom>
        </p:spPr>
      </p:pic>
      <p:pic>
        <p:nvPicPr>
          <p:cNvPr id="7" name="圖片 6" descr="一張含有 鍵盤, 輸入裝置, 電腦鍵盤, 周邊設備 的圖片&#10;&#10;自動產生的描述">
            <a:extLst>
              <a:ext uri="{FF2B5EF4-FFF2-40B4-BE49-F238E27FC236}">
                <a16:creationId xmlns:a16="http://schemas.microsoft.com/office/drawing/2014/main" id="{C2E43F08-DDEC-E2A7-EF08-4403FEF3AD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993" y="1959628"/>
            <a:ext cx="5476347" cy="36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Kensington EQ">
      <a:dk1>
        <a:srgbClr val="FFFFFF"/>
      </a:dk1>
      <a:lt1>
        <a:srgbClr val="FFFFFF"/>
      </a:lt1>
      <a:dk2>
        <a:srgbClr val="FFFFFF"/>
      </a:dk2>
      <a:lt2>
        <a:srgbClr val="0078AE"/>
      </a:lt2>
      <a:accent1>
        <a:srgbClr val="01967E"/>
      </a:accent1>
      <a:accent2>
        <a:srgbClr val="0078AE"/>
      </a:accent2>
      <a:accent3>
        <a:srgbClr val="F1F2F2"/>
      </a:accent3>
      <a:accent4>
        <a:srgbClr val="003D5A"/>
      </a:accent4>
      <a:accent5>
        <a:srgbClr val="E6E7E8"/>
      </a:accent5>
      <a:accent6>
        <a:srgbClr val="D1D3D4"/>
      </a:accent6>
      <a:hlink>
        <a:srgbClr val="0078AD"/>
      </a:hlink>
      <a:folHlink>
        <a:srgbClr val="7171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sington-PPT-Template-June2023" id="{7B8E9A12-D025-6740-B583-DE0AFA79FE6D}" vid="{1E83C885-EC1A-A749-8BFA-B8E8EC5A787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203</Words>
  <Application>Microsoft Office PowerPoint</Application>
  <PresentationFormat>寬螢幕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Ubuntu</vt:lpstr>
      <vt:lpstr>Arial</vt:lpstr>
      <vt:lpstr>Open Sans</vt:lpstr>
      <vt:lpstr>Open Sans SemiBold</vt:lpstr>
      <vt:lpstr>Ubuntu Light</vt:lpstr>
      <vt:lpstr>Open Sans Light</vt:lpstr>
      <vt:lpstr>1_Office Theme</vt:lpstr>
      <vt:lpstr>Pro Fit® Ergo KB675 EQ TKL Rechargeable Keyboard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USB-C® to HDMI® (M/M) Unidirectional 8K Cable</dc:title>
  <dc:creator>Abu_Kao(高志瑋)</dc:creator>
  <cp:lastModifiedBy>Kim Chiu</cp:lastModifiedBy>
  <cp:revision>15</cp:revision>
  <dcterms:modified xsi:type="dcterms:W3CDTF">2024-06-05T02:40:01Z</dcterms:modified>
</cp:coreProperties>
</file>